
<file path=[Content_Types].xml><?xml version="1.0" encoding="utf-8"?>
<Types xmlns="http://schemas.openxmlformats.org/package/2006/content-types"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411" r:id="rId3"/>
    <p:sldId id="331" r:id="rId4"/>
    <p:sldId id="330" r:id="rId5"/>
    <p:sldId id="415" r:id="rId6"/>
    <p:sldId id="333" r:id="rId7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55"/>
    <a:srgbClr val="298458"/>
    <a:srgbClr val="226E4B"/>
    <a:srgbClr val="FDFDFD"/>
    <a:srgbClr val="AA6500"/>
    <a:srgbClr val="7F7F7F"/>
    <a:srgbClr val="9E7C55"/>
    <a:srgbClr val="118625"/>
    <a:srgbClr val="9AD7E1"/>
    <a:srgbClr val="14B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8" y="120"/>
      </p:cViewPr>
      <p:guideLst>
        <p:guide orient="horz" pos="2170"/>
        <p:guide pos="390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118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svg"/><Relationship Id="rId8" Type="http://schemas.openxmlformats.org/officeDocument/2006/relationships/image" Target="../media/image3.png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0" Type="http://schemas.openxmlformats.org/officeDocument/2006/relationships/slideLayout" Target="../slideLayouts/slideLayout1.xml"/><Relationship Id="rId2" Type="http://schemas.microsoft.com/office/2007/relationships/media" Target="../media/media1.mp4"/><Relationship Id="rId19" Type="http://schemas.openxmlformats.org/officeDocument/2006/relationships/tags" Target="../tags/tag84.xml"/><Relationship Id="rId18" Type="http://schemas.openxmlformats.org/officeDocument/2006/relationships/image" Target="../media/image1.png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95.xml"/><Relationship Id="rId14" Type="http://schemas.openxmlformats.org/officeDocument/2006/relationships/image" Target="../media/image1.png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06.xml"/><Relationship Id="rId14" Type="http://schemas.openxmlformats.org/officeDocument/2006/relationships/image" Target="../media/image1.png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17.xml"/><Relationship Id="rId14" Type="http://schemas.openxmlformats.org/officeDocument/2006/relationships/image" Target="../media/image1.png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75200" y="3669030"/>
            <a:ext cx="3840480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ts val="3800"/>
              </a:lnSpc>
              <a:spcBef>
                <a:spcPts val="1200"/>
              </a:spcBef>
            </a:pPr>
            <a:r>
              <a:rPr lang="zh-CN" altLang="en-US" sz="2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4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凝固画面</a:t>
            </a:r>
            <a:endParaRPr lang="zh-CN" altLang="en-US" sz="24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ts val="3800"/>
              </a:lnSpc>
              <a:spcBef>
                <a:spcPts val="1200"/>
              </a:spcBef>
              <a:buClrTx/>
              <a:buSzTx/>
              <a:buNone/>
            </a:pPr>
            <a:r>
              <a:rPr lang="zh-CN" altLang="en-US" sz="2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（快门速度</a:t>
            </a:r>
            <a:r>
              <a:rPr lang="zh-CN" altLang="en-US" sz="24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</a:t>
            </a:r>
            <a:r>
              <a:rPr lang="zh-CN" altLang="en-US" sz="2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，影像</a:t>
            </a:r>
            <a:r>
              <a:rPr lang="zh-CN" altLang="en-US" sz="24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清晰</a:t>
            </a:r>
            <a:r>
              <a:rPr lang="zh-CN" altLang="en-US" sz="2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24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ts val="3800"/>
              </a:lnSpc>
              <a:spcBef>
                <a:spcPts val="1200"/>
              </a:spcBef>
              <a:buClrTx/>
              <a:buSzTx/>
              <a:buNone/>
            </a:pPr>
            <a:r>
              <a:rPr lang="zh-CN" altLang="en-US" sz="2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（快门速度</a:t>
            </a:r>
            <a:r>
              <a:rPr lang="zh-CN" altLang="en-US" sz="24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</a:t>
            </a:r>
            <a:r>
              <a:rPr lang="zh-CN" altLang="en-US" sz="2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，影像</a:t>
            </a:r>
            <a:r>
              <a:rPr lang="zh-CN" altLang="en-US" sz="24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模糊</a:t>
            </a:r>
            <a:r>
              <a:rPr lang="zh-CN" altLang="en-US" sz="2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24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42665" y="1583690"/>
            <a:ext cx="790638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800"/>
              </a:lnSpc>
              <a:spcBef>
                <a:spcPts val="1200"/>
              </a:spcBef>
            </a:pPr>
            <a:r>
              <a:rPr lang="zh-CN" altLang="en-US" sz="28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作用：</a:t>
            </a:r>
            <a:r>
              <a:rPr lang="en-US" altLang="zh-CN" sz="28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1.影响画面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亮度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800"/>
              </a:lnSpc>
              <a:spcBef>
                <a:spcPts val="1200"/>
              </a:spcBef>
            </a:pP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(快门速度越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，光线通过时间越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，画面越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暗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ts val="3800"/>
              </a:lnSpc>
              <a:spcBef>
                <a:spcPts val="1200"/>
              </a:spcBef>
            </a:pP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(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快门速度越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慢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，光线通过时间越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，画面越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亮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155" y="2964680"/>
            <a:ext cx="1984375" cy="626745"/>
            <a:chOff x="17" y="3674"/>
            <a:chExt cx="3125" cy="987"/>
          </a:xfrm>
        </p:grpSpPr>
        <p:grpSp>
          <p:nvGrpSpPr>
            <p:cNvPr id="9" name="组合 8"/>
            <p:cNvGrpSpPr/>
            <p:nvPr/>
          </p:nvGrpSpPr>
          <p:grpSpPr>
            <a:xfrm>
              <a:off x="17" y="3674"/>
              <a:ext cx="3125" cy="987"/>
              <a:chOff x="17" y="2586"/>
              <a:chExt cx="3125" cy="987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26" y="2693"/>
                <a:ext cx="3116" cy="805"/>
                <a:chOff x="8228738" y="1930604"/>
                <a:chExt cx="2950187" cy="511022"/>
              </a:xfrm>
            </p:grpSpPr>
            <p:sp>
              <p:nvSpPr>
                <p:cNvPr id="20" name="Round Same Side Corner Rectangle 29"/>
                <p:cNvSpPr/>
                <p:nvPr/>
              </p:nvSpPr>
              <p:spPr>
                <a:xfrm rot="5400000">
                  <a:off x="9809520" y="1072220"/>
                  <a:ext cx="511022" cy="222778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FBA55"/>
                </a:solidFill>
                <a:ln>
                  <a:noFill/>
                </a:ln>
                <a:effectLst>
                  <a:outerShdw blurRad="190500" dist="635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bg-BG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Round Same Side Corner Rectangle 45"/>
                <p:cNvSpPr/>
                <p:nvPr/>
              </p:nvSpPr>
              <p:spPr>
                <a:xfrm rot="16200000">
                  <a:off x="8376455" y="1783180"/>
                  <a:ext cx="434985" cy="73041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2282" tIns="41141" rIns="82282" bIns="41141"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bg-BG" sz="1350" dirty="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23" name="图片 22" descr="橘子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7" y="2586"/>
                <a:ext cx="987" cy="987"/>
              </a:xfrm>
              <a:prstGeom prst="rect">
                <a:avLst/>
              </a:prstGeom>
            </p:spPr>
          </p:pic>
        </p:grpSp>
        <p:sp>
          <p:nvSpPr>
            <p:cNvPr id="12" name="Rectangle 74"/>
            <p:cNvSpPr/>
            <p:nvPr/>
          </p:nvSpPr>
          <p:spPr>
            <a:xfrm>
              <a:off x="767" y="3843"/>
              <a:ext cx="1989" cy="66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dist"/>
              <a:r>
                <a:rPr lang="en-US" altLang="zh-CN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</a:t>
              </a:r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快</a:t>
              </a:r>
              <a:r>
                <a:rPr lang="en-US" altLang="zh-CN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门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180" y="1538504"/>
            <a:ext cx="1521460" cy="501015"/>
            <a:chOff x="8950663" y="1892010"/>
            <a:chExt cx="1840553" cy="500865"/>
          </a:xfrm>
        </p:grpSpPr>
        <p:sp>
          <p:nvSpPr>
            <p:cNvPr id="27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32" name="Rectangle 74"/>
            <p:cNvSpPr/>
            <p:nvPr/>
          </p:nvSpPr>
          <p:spPr>
            <a:xfrm>
              <a:off x="9073888" y="1945414"/>
              <a:ext cx="1551165" cy="390745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曝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180" y="2285465"/>
            <a:ext cx="1521460" cy="501015"/>
            <a:chOff x="8950663" y="1892010"/>
            <a:chExt cx="1840553" cy="500865"/>
          </a:xfrm>
        </p:grpSpPr>
        <p:sp>
          <p:nvSpPr>
            <p:cNvPr id="51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2" name="Rectangle 74"/>
            <p:cNvSpPr/>
            <p:nvPr/>
          </p:nvSpPr>
          <p:spPr>
            <a:xfrm>
              <a:off x="9073888" y="1906926"/>
              <a:ext cx="1551165" cy="390745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    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圈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3" name="等腰三角形 2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920" y="150595"/>
            <a:ext cx="2670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-15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封底背景图素材拍摄</a:t>
            </a:r>
            <a:endParaRPr lang="zh-CN" altLang="en-US" sz="2200" b="1" spc="-15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840" y="3753528"/>
            <a:ext cx="1522800" cy="501015"/>
            <a:chOff x="8950663" y="1892010"/>
            <a:chExt cx="1840553" cy="500865"/>
          </a:xfrm>
          <a:solidFill>
            <a:srgbClr val="298458"/>
          </a:solidFill>
        </p:grpSpPr>
        <p:sp>
          <p:nvSpPr>
            <p:cNvPr id="28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29" name="Rectangle 74"/>
            <p:cNvSpPr/>
            <p:nvPr/>
          </p:nvSpPr>
          <p:spPr>
            <a:xfrm>
              <a:off x="9073887" y="1955036"/>
              <a:ext cx="1551166" cy="390745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ISO</a:t>
              </a:r>
              <a:endPara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pic>
        <p:nvPicPr>
          <p:cNvPr id="30" name="图片 29" descr="渐变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61" name="组合 6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62" name="组合 61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66" name="MH_Other_363"/>
                <p:cNvSpPr/>
                <p:nvPr>
                  <p:custDataLst>
                    <p:tags r:id="rId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MH_Other_36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63" name="图形 62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68" name="组合 67"/>
          <p:cNvGrpSpPr/>
          <p:nvPr/>
        </p:nvGrpSpPr>
        <p:grpSpPr>
          <a:xfrm>
            <a:off x="6642842" y="-46918"/>
            <a:ext cx="1764439" cy="761595"/>
            <a:chOff x="5610446" y="-49669"/>
            <a:chExt cx="1837957" cy="761595"/>
          </a:xfrm>
        </p:grpSpPr>
        <p:grpSp>
          <p:nvGrpSpPr>
            <p:cNvPr id="69" name="组合 68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71" name="组合 70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73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2" name="文本框 71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0" name="图形 69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75" name="组合 74"/>
          <p:cNvGrpSpPr/>
          <p:nvPr/>
        </p:nvGrpSpPr>
        <p:grpSpPr>
          <a:xfrm>
            <a:off x="4847639" y="-59618"/>
            <a:ext cx="1728000" cy="791844"/>
            <a:chOff x="7776100" y="-47278"/>
            <a:chExt cx="1800000" cy="791844"/>
          </a:xfrm>
        </p:grpSpPr>
        <p:grpSp>
          <p:nvGrpSpPr>
            <p:cNvPr id="76" name="组合 75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80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9" name="文本框 78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77" name="图形 76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82" name="组合 81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83" name="组合 82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85" name="组合 84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87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6" name="文本框 85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4" name="图形 83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89" name="组合 88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90" name="组合 89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94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3" name="文本框 92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1" name="图形 90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24" name="3933699ecc5da83e36b73b75fcac5e2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144010" y="4663440"/>
            <a:ext cx="2391410" cy="13538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31285" y="1974215"/>
            <a:ext cx="3322955" cy="253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二、仿一仿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规则：小组合作模仿拍摄橘子照片（场景自定）。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en-US" altLang="zh-CN" sz="2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要求：展现产品汁水饱满特点，画面清晰，曝光准确。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31385" r="31302" b="4093"/>
          <a:stretch>
            <a:fillRect/>
          </a:stretch>
        </p:blipFill>
        <p:spPr>
          <a:xfrm>
            <a:off x="7868285" y="1442085"/>
            <a:ext cx="3377565" cy="4883785"/>
          </a:xfrm>
          <a:prstGeom prst="rect">
            <a:avLst/>
          </a:prstGeom>
        </p:spPr>
      </p:pic>
      <p:sp>
        <p:nvSpPr>
          <p:cNvPr id="9" name="文本框 8" descr="7b0a20202020227461726765744d6f64756c65223a202270726f636573734f6e6c696e65466f6e7473220a7d0a"/>
          <p:cNvSpPr txBox="1"/>
          <p:nvPr/>
        </p:nvSpPr>
        <p:spPr>
          <a:xfrm>
            <a:off x="2285682" y="1162143"/>
            <a:ext cx="2112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BA55"/>
                </a:solidFill>
                <a:latin typeface="汉仪程行简" panose="00020600040101010101" charset="-122"/>
                <a:ea typeface="汉仪程行简" panose="00020600040101010101" charset="-122"/>
                <a:cs typeface="微软雅黑" panose="020B0503020204020204" charset="-122"/>
                <a:sym typeface="汉仪程行简" panose="00020600040101010101" charset="-122"/>
              </a:rPr>
              <a:t>活动</a:t>
            </a:r>
            <a:endParaRPr lang="zh-CN" altLang="en-US" sz="4400" b="1" dirty="0">
              <a:solidFill>
                <a:srgbClr val="FFBA55"/>
              </a:solidFill>
              <a:latin typeface="汉仪程行简" panose="00020600040101010101" charset="-122"/>
              <a:ea typeface="汉仪程行简" panose="00020600040101010101" charset="-122"/>
              <a:cs typeface="微软雅黑" panose="020B0503020204020204" charset="-122"/>
              <a:sym typeface="汉仪程行简" panose="00020600040101010101" charset="-122"/>
            </a:endParaRPr>
          </a:p>
        </p:txBody>
      </p:sp>
      <p:pic>
        <p:nvPicPr>
          <p:cNvPr id="36" name="图片 35" descr="渐变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37" name="组合 3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38" name="组合 3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42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文本框 4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39" name="图形 38" descr="照相机 纯色填充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45" name="组合 4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50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9" name="文本框 48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6" name="图形 45" descr="照相机 纯色填充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6637411" y="-53583"/>
            <a:ext cx="1728000" cy="791844"/>
            <a:chOff x="7776100" y="-47278"/>
            <a:chExt cx="1800000" cy="791844"/>
          </a:xfrm>
        </p:grpSpPr>
        <p:grpSp>
          <p:nvGrpSpPr>
            <p:cNvPr id="54" name="组合 53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58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7" name="文本框 56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5" name="图形 54" descr="照相机 纯色填充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60" name="组合 5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61" name="组合 6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65" name="MH_Other_363"/>
                <p:cNvSpPr/>
                <p:nvPr>
                  <p:custDataLst>
                    <p:tags r:id="rId1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MH_Other_36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4" name="文本框 6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62" name="图形 61" descr="照相机 纯色填充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67" name="组合 66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68" name="组合 67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72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1" name="文本框 7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69" name="图形 68" descr="照相机 纯色填充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74" name="组合 73"/>
          <p:cNvGrpSpPr/>
          <p:nvPr/>
        </p:nvGrpSpPr>
        <p:grpSpPr>
          <a:xfrm>
            <a:off x="8155" y="2964680"/>
            <a:ext cx="1984375" cy="626745"/>
            <a:chOff x="17" y="3674"/>
            <a:chExt cx="3125" cy="987"/>
          </a:xfrm>
        </p:grpSpPr>
        <p:grpSp>
          <p:nvGrpSpPr>
            <p:cNvPr id="75" name="组合 74"/>
            <p:cNvGrpSpPr/>
            <p:nvPr/>
          </p:nvGrpSpPr>
          <p:grpSpPr>
            <a:xfrm>
              <a:off x="17" y="3674"/>
              <a:ext cx="3125" cy="987"/>
              <a:chOff x="17" y="2586"/>
              <a:chExt cx="3125" cy="987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26" y="2693"/>
                <a:ext cx="3116" cy="805"/>
                <a:chOff x="8228738" y="1930604"/>
                <a:chExt cx="2950187" cy="511022"/>
              </a:xfrm>
            </p:grpSpPr>
            <p:sp>
              <p:nvSpPr>
                <p:cNvPr id="79" name="Round Same Side Corner Rectangle 29"/>
                <p:cNvSpPr/>
                <p:nvPr/>
              </p:nvSpPr>
              <p:spPr>
                <a:xfrm rot="5400000">
                  <a:off x="9809520" y="1072220"/>
                  <a:ext cx="511022" cy="222778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FBA55"/>
                </a:solidFill>
                <a:ln>
                  <a:noFill/>
                </a:ln>
                <a:effectLst>
                  <a:outerShdw blurRad="190500" dist="635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bg-BG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Round Same Side Corner Rectangle 45"/>
                <p:cNvSpPr/>
                <p:nvPr/>
              </p:nvSpPr>
              <p:spPr>
                <a:xfrm rot="16200000">
                  <a:off x="8376455" y="1783180"/>
                  <a:ext cx="434985" cy="73041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2282" tIns="41141" rIns="82282" bIns="41141"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bg-BG" sz="1350" dirty="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78" name="图片 77" descr="橘子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" y="2586"/>
                <a:ext cx="987" cy="987"/>
              </a:xfrm>
              <a:prstGeom prst="rect">
                <a:avLst/>
              </a:prstGeom>
            </p:spPr>
          </p:pic>
        </p:grpSp>
        <p:sp>
          <p:nvSpPr>
            <p:cNvPr id="76" name="Rectangle 74"/>
            <p:cNvSpPr/>
            <p:nvPr/>
          </p:nvSpPr>
          <p:spPr>
            <a:xfrm>
              <a:off x="767" y="3843"/>
              <a:ext cx="1989" cy="66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dist"/>
              <a:r>
                <a:rPr lang="en-US" altLang="zh-CN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</a:t>
              </a:r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快</a:t>
              </a:r>
              <a:r>
                <a:rPr lang="en-US" altLang="zh-CN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门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180" y="1538504"/>
            <a:ext cx="1521460" cy="501015"/>
            <a:chOff x="8950663" y="1892010"/>
            <a:chExt cx="1840553" cy="500865"/>
          </a:xfrm>
        </p:grpSpPr>
        <p:sp>
          <p:nvSpPr>
            <p:cNvPr id="82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83" name="Rectangle 74"/>
            <p:cNvSpPr/>
            <p:nvPr/>
          </p:nvSpPr>
          <p:spPr>
            <a:xfrm>
              <a:off x="9073888" y="1945414"/>
              <a:ext cx="1551165" cy="390745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曝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5180" y="2285465"/>
            <a:ext cx="1521460" cy="501015"/>
            <a:chOff x="8950663" y="1892010"/>
            <a:chExt cx="1840553" cy="500865"/>
          </a:xfrm>
        </p:grpSpPr>
        <p:sp>
          <p:nvSpPr>
            <p:cNvPr id="85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86" name="Rectangle 74"/>
            <p:cNvSpPr/>
            <p:nvPr/>
          </p:nvSpPr>
          <p:spPr>
            <a:xfrm>
              <a:off x="9073888" y="1906926"/>
              <a:ext cx="1551165" cy="390745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    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圈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87" name="等腰三角形 86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19920" y="150595"/>
            <a:ext cx="2670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-15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封底背景图素材拍摄</a:t>
            </a:r>
            <a:endParaRPr lang="zh-CN" altLang="en-US" sz="2200" b="1" spc="-15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3840" y="3753528"/>
            <a:ext cx="1522800" cy="501015"/>
            <a:chOff x="8950663" y="1892010"/>
            <a:chExt cx="1840553" cy="500865"/>
          </a:xfrm>
          <a:solidFill>
            <a:srgbClr val="298458"/>
          </a:solidFill>
        </p:grpSpPr>
        <p:sp>
          <p:nvSpPr>
            <p:cNvPr id="91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92" name="Rectangle 74"/>
            <p:cNvSpPr/>
            <p:nvPr/>
          </p:nvSpPr>
          <p:spPr>
            <a:xfrm>
              <a:off x="9073887" y="1955036"/>
              <a:ext cx="1551166" cy="390745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ISO</a:t>
              </a:r>
              <a:endPara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99765" y="1457325"/>
            <a:ext cx="8488045" cy="314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800"/>
              </a:lnSpc>
              <a:spcBef>
                <a:spcPts val="1200"/>
              </a:spcBef>
            </a:pPr>
            <a:r>
              <a:rPr lang="zh-CN" altLang="en-US" sz="28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拍摄步骤：</a:t>
            </a:r>
            <a:endParaRPr lang="en-US" altLang="zh-CN" sz="2800" b="1" dirty="0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ts val="3800"/>
              </a:lnSpc>
              <a:spcBef>
                <a:spcPts val="1200"/>
              </a:spcBef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分析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（确定）画面效果；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ts val="3800"/>
              </a:lnSpc>
              <a:spcBef>
                <a:spcPts val="1200"/>
              </a:spcBef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400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先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设定光圈值，</a:t>
            </a:r>
            <a:r>
              <a:rPr lang="zh-CN" altLang="en-US" sz="2400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调试快门速度，查看画面，确认曝光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en-US" altLang="zh-CN" sz="2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ts val="3800"/>
              </a:lnSpc>
              <a:spcBef>
                <a:spcPts val="1200"/>
              </a:spcBef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准确；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（若快门速度加快，则光圈值要增大）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ts val="3800"/>
              </a:lnSpc>
              <a:spcBef>
                <a:spcPts val="1200"/>
              </a:spcBef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尝试抓拍果汁下落瞬间。</a:t>
            </a:r>
            <a:endParaRPr lang="en-US" altLang="zh-CN" sz="2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3100" y="4570730"/>
            <a:ext cx="7906385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6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注意事项：</a:t>
            </a:r>
            <a:endParaRPr lang="en-US" altLang="zh-CN" sz="2400" b="1" dirty="0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ts val="3600"/>
              </a:lnSpc>
              <a:spcBef>
                <a:spcPts val="600"/>
              </a:spcBef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稳定设备</a:t>
            </a:r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6" name="图片 35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37" name="组合 36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38" name="组合 37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42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文本框 4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39" name="图形 3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45" name="组合 4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50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9" name="文本框 48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6" name="图形 4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6637411" y="-53583"/>
            <a:ext cx="1728000" cy="791844"/>
            <a:chOff x="7776100" y="-47278"/>
            <a:chExt cx="1800000" cy="791844"/>
          </a:xfrm>
        </p:grpSpPr>
        <p:grpSp>
          <p:nvGrpSpPr>
            <p:cNvPr id="55" name="组合 54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59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8" name="文本框 57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6" name="图形 5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61" name="组合 60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62" name="组合 61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66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5" name="文本框 6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63" name="图形 6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68" name="组合 67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69" name="组合 68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71" name="组合 70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73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2" name="文本框 71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0" name="图形 6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75" name="组合 74"/>
          <p:cNvGrpSpPr/>
          <p:nvPr/>
        </p:nvGrpSpPr>
        <p:grpSpPr>
          <a:xfrm>
            <a:off x="8155" y="2964680"/>
            <a:ext cx="1984375" cy="626745"/>
            <a:chOff x="17" y="3674"/>
            <a:chExt cx="3125" cy="987"/>
          </a:xfrm>
        </p:grpSpPr>
        <p:grpSp>
          <p:nvGrpSpPr>
            <p:cNvPr id="76" name="组合 75"/>
            <p:cNvGrpSpPr/>
            <p:nvPr/>
          </p:nvGrpSpPr>
          <p:grpSpPr>
            <a:xfrm>
              <a:off x="17" y="3674"/>
              <a:ext cx="3125" cy="987"/>
              <a:chOff x="17" y="2586"/>
              <a:chExt cx="3125" cy="987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26" y="2693"/>
                <a:ext cx="3116" cy="805"/>
                <a:chOff x="8228738" y="1930604"/>
                <a:chExt cx="2950187" cy="511022"/>
              </a:xfrm>
            </p:grpSpPr>
            <p:sp>
              <p:nvSpPr>
                <p:cNvPr id="80" name="Round Same Side Corner Rectangle 29"/>
                <p:cNvSpPr/>
                <p:nvPr/>
              </p:nvSpPr>
              <p:spPr>
                <a:xfrm rot="5400000">
                  <a:off x="9809520" y="1072220"/>
                  <a:ext cx="511022" cy="222778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FBA55"/>
                </a:solidFill>
                <a:ln>
                  <a:noFill/>
                </a:ln>
                <a:effectLst>
                  <a:outerShdw blurRad="190500" dist="635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bg-BG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Round Same Side Corner Rectangle 45"/>
                <p:cNvSpPr/>
                <p:nvPr/>
              </p:nvSpPr>
              <p:spPr>
                <a:xfrm rot="16200000">
                  <a:off x="8376455" y="1783180"/>
                  <a:ext cx="434985" cy="73041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2282" tIns="41141" rIns="82282" bIns="41141"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bg-BG" sz="1350" dirty="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79" name="图片 78" descr="橘子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" y="2586"/>
                <a:ext cx="987" cy="987"/>
              </a:xfrm>
              <a:prstGeom prst="rect">
                <a:avLst/>
              </a:prstGeom>
            </p:spPr>
          </p:pic>
        </p:grpSp>
        <p:sp>
          <p:nvSpPr>
            <p:cNvPr id="77" name="Rectangle 74"/>
            <p:cNvSpPr/>
            <p:nvPr/>
          </p:nvSpPr>
          <p:spPr>
            <a:xfrm>
              <a:off x="767" y="3843"/>
              <a:ext cx="1989" cy="66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dist"/>
              <a:r>
                <a:rPr lang="en-US" altLang="zh-CN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</a:t>
              </a:r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快</a:t>
              </a:r>
              <a:r>
                <a:rPr lang="en-US" altLang="zh-CN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门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5180" y="1538504"/>
            <a:ext cx="1521460" cy="501015"/>
            <a:chOff x="8950663" y="1892010"/>
            <a:chExt cx="1840553" cy="500865"/>
          </a:xfrm>
        </p:grpSpPr>
        <p:sp>
          <p:nvSpPr>
            <p:cNvPr id="83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84" name="Rectangle 74"/>
            <p:cNvSpPr/>
            <p:nvPr/>
          </p:nvSpPr>
          <p:spPr>
            <a:xfrm>
              <a:off x="9073888" y="1945414"/>
              <a:ext cx="1551165" cy="390745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曝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5180" y="2285465"/>
            <a:ext cx="1521460" cy="501015"/>
            <a:chOff x="8950663" y="1892010"/>
            <a:chExt cx="1840553" cy="500865"/>
          </a:xfrm>
        </p:grpSpPr>
        <p:sp>
          <p:nvSpPr>
            <p:cNvPr id="86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87" name="Rectangle 74"/>
            <p:cNvSpPr/>
            <p:nvPr/>
          </p:nvSpPr>
          <p:spPr>
            <a:xfrm>
              <a:off x="9073888" y="1906926"/>
              <a:ext cx="1551165" cy="390745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    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圈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88" name="等腰三角形 87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19920" y="150595"/>
            <a:ext cx="2670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-15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封底背景图素材拍摄</a:t>
            </a:r>
            <a:endParaRPr lang="zh-CN" altLang="en-US" sz="2200" b="1" spc="-15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3840" y="3753528"/>
            <a:ext cx="1522800" cy="501015"/>
            <a:chOff x="8950663" y="1892010"/>
            <a:chExt cx="1840553" cy="500865"/>
          </a:xfrm>
          <a:solidFill>
            <a:srgbClr val="298458"/>
          </a:solidFill>
        </p:grpSpPr>
        <p:sp>
          <p:nvSpPr>
            <p:cNvPr id="92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93" name="Rectangle 74"/>
            <p:cNvSpPr/>
            <p:nvPr/>
          </p:nvSpPr>
          <p:spPr>
            <a:xfrm>
              <a:off x="9073887" y="1955036"/>
              <a:ext cx="1551166" cy="390745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ISO</a:t>
              </a:r>
              <a:endPara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521849" y="1343777"/>
            <a:ext cx="3023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快门的使用方法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255260" y="2035810"/>
            <a:ext cx="3813865" cy="3636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ts val="5000"/>
              </a:lnSpc>
            </a:pPr>
            <a:r>
              <a:rPr lang="zh-CN" altLang="en-US" sz="2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快门速度</a:t>
            </a:r>
            <a:r>
              <a:rPr lang="zh-CN" altLang="en-US" sz="2400" b="1" spc="300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快</a:t>
            </a:r>
            <a:r>
              <a:rPr lang="zh-CN" altLang="en-US" sz="2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，画面</a:t>
            </a:r>
            <a:r>
              <a:rPr lang="zh-CN" altLang="en-US" sz="2400" b="1" spc="300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暗</a:t>
            </a:r>
            <a:r>
              <a:rPr lang="zh-CN" altLang="en-US" sz="2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下去</a:t>
            </a:r>
            <a:endParaRPr lang="zh-CN" altLang="en-US" sz="2200" spc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ts val="5000"/>
              </a:lnSpc>
            </a:pPr>
            <a:r>
              <a:rPr lang="zh-CN" altLang="en-US" sz="2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快门速度</a:t>
            </a:r>
            <a:r>
              <a:rPr lang="zh-CN" altLang="en-US" sz="2400" b="1" spc="300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慢</a:t>
            </a:r>
            <a:r>
              <a:rPr lang="zh-CN" altLang="en-US" sz="2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，画面</a:t>
            </a:r>
            <a:r>
              <a:rPr lang="zh-CN" altLang="en-US" sz="2400" b="1" spc="300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亮</a:t>
            </a:r>
            <a:r>
              <a:rPr lang="zh-CN" altLang="en-US" sz="2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起来</a:t>
            </a:r>
            <a:endParaRPr lang="zh-CN" altLang="en-US" sz="2200" spc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ts val="5000"/>
              </a:lnSpc>
            </a:pPr>
            <a:r>
              <a:rPr lang="zh-CN" altLang="en-US" sz="2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高速被</a:t>
            </a:r>
            <a:r>
              <a:rPr lang="zh-CN" altLang="en-US" sz="2400" b="1" spc="300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凝固</a:t>
            </a:r>
            <a:r>
              <a:rPr lang="zh-CN" altLang="en-US" sz="2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，慢速变</a:t>
            </a:r>
            <a:r>
              <a:rPr lang="zh-CN" altLang="en-US" sz="2400" b="1" spc="300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模糊</a:t>
            </a:r>
            <a:endParaRPr lang="zh-CN" altLang="en-US" sz="2200" spc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ts val="5000"/>
              </a:lnSpc>
            </a:pPr>
            <a:r>
              <a:rPr lang="zh-CN" altLang="en-US" sz="2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光圈先定下，速度看归零</a:t>
            </a:r>
            <a:endParaRPr lang="zh-CN" altLang="en-US" sz="2200" spc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ts val="5000"/>
              </a:lnSpc>
            </a:pPr>
            <a:r>
              <a:rPr lang="zh-CN" altLang="en-US" sz="22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拍下看图像，白加黑就减</a:t>
            </a:r>
            <a:endParaRPr lang="zh-CN" altLang="en-US" sz="2200" spc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2200" spc="3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4" name="图片 43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45" name="组合 4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46" name="组合 4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54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3" name="文本框 52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9" name="图形 4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58" name="组合 57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62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1" name="文本框 60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59" name="图形 5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64" name="组合 63"/>
          <p:cNvGrpSpPr/>
          <p:nvPr/>
        </p:nvGrpSpPr>
        <p:grpSpPr>
          <a:xfrm>
            <a:off x="6637411" y="-53583"/>
            <a:ext cx="1728000" cy="791844"/>
            <a:chOff x="7776100" y="-47278"/>
            <a:chExt cx="1800000" cy="791844"/>
          </a:xfrm>
        </p:grpSpPr>
        <p:grpSp>
          <p:nvGrpSpPr>
            <p:cNvPr id="65" name="组合 64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69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8" name="文本框 67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6" name="图形 6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71" name="组合 70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72" name="组合 71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76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文本框 7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3" name="图形 7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78" name="组合 77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79" name="组合 78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83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0" name="图形 7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85" name="组合 84"/>
          <p:cNvGrpSpPr/>
          <p:nvPr/>
        </p:nvGrpSpPr>
        <p:grpSpPr>
          <a:xfrm>
            <a:off x="8155" y="2964680"/>
            <a:ext cx="1984375" cy="626745"/>
            <a:chOff x="17" y="3674"/>
            <a:chExt cx="3125" cy="987"/>
          </a:xfrm>
        </p:grpSpPr>
        <p:grpSp>
          <p:nvGrpSpPr>
            <p:cNvPr id="86" name="组合 85"/>
            <p:cNvGrpSpPr/>
            <p:nvPr/>
          </p:nvGrpSpPr>
          <p:grpSpPr>
            <a:xfrm>
              <a:off x="17" y="3674"/>
              <a:ext cx="3125" cy="987"/>
              <a:chOff x="17" y="2586"/>
              <a:chExt cx="3125" cy="987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26" y="2693"/>
                <a:ext cx="3116" cy="805"/>
                <a:chOff x="8228738" y="1930604"/>
                <a:chExt cx="2950187" cy="511022"/>
              </a:xfrm>
            </p:grpSpPr>
            <p:sp>
              <p:nvSpPr>
                <p:cNvPr id="90" name="Round Same Side Corner Rectangle 29"/>
                <p:cNvSpPr/>
                <p:nvPr/>
              </p:nvSpPr>
              <p:spPr>
                <a:xfrm rot="5400000">
                  <a:off x="9809520" y="1072220"/>
                  <a:ext cx="511022" cy="222778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FBA55"/>
                </a:solidFill>
                <a:ln>
                  <a:noFill/>
                </a:ln>
                <a:effectLst>
                  <a:outerShdw blurRad="190500" dist="635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bg-BG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Round Same Side Corner Rectangle 45"/>
                <p:cNvSpPr/>
                <p:nvPr/>
              </p:nvSpPr>
              <p:spPr>
                <a:xfrm rot="16200000">
                  <a:off x="8376455" y="1783180"/>
                  <a:ext cx="434985" cy="73041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2282" tIns="41141" rIns="82282" bIns="41141"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bg-BG" sz="1350" dirty="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89" name="图片 88" descr="橘子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" y="2586"/>
                <a:ext cx="987" cy="987"/>
              </a:xfrm>
              <a:prstGeom prst="rect">
                <a:avLst/>
              </a:prstGeom>
            </p:spPr>
          </p:pic>
        </p:grpSp>
        <p:sp>
          <p:nvSpPr>
            <p:cNvPr id="87" name="Rectangle 74"/>
            <p:cNvSpPr/>
            <p:nvPr/>
          </p:nvSpPr>
          <p:spPr>
            <a:xfrm>
              <a:off x="767" y="3843"/>
              <a:ext cx="1989" cy="66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dist"/>
              <a:r>
                <a:rPr lang="en-US" altLang="zh-CN" sz="2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</a:t>
              </a:r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快</a:t>
              </a:r>
              <a:r>
                <a:rPr lang="en-US" altLang="zh-CN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门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5180" y="1538504"/>
            <a:ext cx="1521460" cy="501015"/>
            <a:chOff x="8950663" y="1892010"/>
            <a:chExt cx="1840553" cy="500865"/>
          </a:xfrm>
        </p:grpSpPr>
        <p:sp>
          <p:nvSpPr>
            <p:cNvPr id="93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94" name="Rectangle 74"/>
            <p:cNvSpPr/>
            <p:nvPr/>
          </p:nvSpPr>
          <p:spPr>
            <a:xfrm>
              <a:off x="9073888" y="1945414"/>
              <a:ext cx="1551165" cy="390745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曝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5180" y="2285465"/>
            <a:ext cx="1521460" cy="501015"/>
            <a:chOff x="8950663" y="1892010"/>
            <a:chExt cx="1840553" cy="500865"/>
          </a:xfrm>
        </p:grpSpPr>
        <p:sp>
          <p:nvSpPr>
            <p:cNvPr id="96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97" name="Rectangle 74"/>
            <p:cNvSpPr/>
            <p:nvPr/>
          </p:nvSpPr>
          <p:spPr>
            <a:xfrm>
              <a:off x="9073888" y="1906926"/>
              <a:ext cx="1551165" cy="390745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    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圈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98" name="等腰三角形 97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9920" y="150595"/>
            <a:ext cx="2670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-15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封底背景图素材拍摄</a:t>
            </a:r>
            <a:endParaRPr lang="zh-CN" altLang="en-US" sz="2200" b="1" spc="-15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3840" y="3753528"/>
            <a:ext cx="1522800" cy="501015"/>
            <a:chOff x="8950663" y="1892010"/>
            <a:chExt cx="1840553" cy="500865"/>
          </a:xfrm>
          <a:solidFill>
            <a:srgbClr val="298458"/>
          </a:solidFill>
        </p:grpSpPr>
        <p:sp>
          <p:nvSpPr>
            <p:cNvPr id="102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3" name="Rectangle 74"/>
            <p:cNvSpPr/>
            <p:nvPr/>
          </p:nvSpPr>
          <p:spPr>
            <a:xfrm>
              <a:off x="9073887" y="1955036"/>
              <a:ext cx="1551166" cy="390745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ISO</a:t>
              </a:r>
              <a:endPara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04870" y="2308860"/>
            <a:ext cx="7906385" cy="140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3600"/>
              </a:spcBef>
            </a:pPr>
            <a:r>
              <a:rPr lang="zh-CN" altLang="en-US" sz="32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思考：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光线较弱时，光圈、快门都无法提高画面亮度情况下，如何曝光准确？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8" name="图片 37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46" name="组合 45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47" name="组合 46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51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0" name="文本框 49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8" name="图形 47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54" name="组合 53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61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7" name="文本框 56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55" name="图形 5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6637411" y="-53583"/>
            <a:ext cx="1728000" cy="791844"/>
            <a:chOff x="7776100" y="-47278"/>
            <a:chExt cx="1800000" cy="791844"/>
          </a:xfrm>
        </p:grpSpPr>
        <p:grpSp>
          <p:nvGrpSpPr>
            <p:cNvPr id="66" name="组合 65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68" name="组合 67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70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9" name="文本框 68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7" name="图形 6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72" name="组合 71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82" name="组合 81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84" name="组合 83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86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文本框 8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3" name="图形 8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88" name="组合 87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89" name="组合 88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91" name="组合 90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93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2" name="文本框 91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0" name="图形 8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95" name="组合 94"/>
          <p:cNvGrpSpPr/>
          <p:nvPr/>
        </p:nvGrpSpPr>
        <p:grpSpPr>
          <a:xfrm>
            <a:off x="-12792" y="3681147"/>
            <a:ext cx="1984375" cy="626745"/>
            <a:chOff x="17" y="3674"/>
            <a:chExt cx="3125" cy="987"/>
          </a:xfrm>
        </p:grpSpPr>
        <p:grpSp>
          <p:nvGrpSpPr>
            <p:cNvPr id="96" name="组合 95"/>
            <p:cNvGrpSpPr/>
            <p:nvPr/>
          </p:nvGrpSpPr>
          <p:grpSpPr>
            <a:xfrm>
              <a:off x="17" y="3674"/>
              <a:ext cx="3125" cy="987"/>
              <a:chOff x="17" y="2586"/>
              <a:chExt cx="3125" cy="987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26" y="2693"/>
                <a:ext cx="3116" cy="805"/>
                <a:chOff x="8228738" y="1930604"/>
                <a:chExt cx="2950187" cy="511022"/>
              </a:xfrm>
            </p:grpSpPr>
            <p:sp>
              <p:nvSpPr>
                <p:cNvPr id="100" name="Round Same Side Corner Rectangle 29"/>
                <p:cNvSpPr/>
                <p:nvPr/>
              </p:nvSpPr>
              <p:spPr>
                <a:xfrm rot="5400000">
                  <a:off x="9809520" y="1072220"/>
                  <a:ext cx="511022" cy="222778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FBA55"/>
                </a:solidFill>
                <a:ln>
                  <a:noFill/>
                </a:ln>
                <a:effectLst>
                  <a:outerShdw blurRad="190500" dist="635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bg-BG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Round Same Side Corner Rectangle 45"/>
                <p:cNvSpPr/>
                <p:nvPr/>
              </p:nvSpPr>
              <p:spPr>
                <a:xfrm rot="16200000">
                  <a:off x="8376455" y="1783180"/>
                  <a:ext cx="434985" cy="73041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2282" tIns="41141" rIns="82282" bIns="41141"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bg-BG" sz="1350" dirty="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99" name="图片 98" descr="橘子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" y="2586"/>
                <a:ext cx="987" cy="987"/>
              </a:xfrm>
              <a:prstGeom prst="rect">
                <a:avLst/>
              </a:prstGeom>
            </p:spPr>
          </p:pic>
        </p:grpSp>
        <p:sp>
          <p:nvSpPr>
            <p:cNvPr id="97" name="Rectangle 74"/>
            <p:cNvSpPr/>
            <p:nvPr/>
          </p:nvSpPr>
          <p:spPr>
            <a:xfrm>
              <a:off x="767" y="3843"/>
              <a:ext cx="1989" cy="664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ISO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5180" y="1538504"/>
            <a:ext cx="1521460" cy="501015"/>
            <a:chOff x="8950663" y="1892010"/>
            <a:chExt cx="1840553" cy="500865"/>
          </a:xfrm>
        </p:grpSpPr>
        <p:sp>
          <p:nvSpPr>
            <p:cNvPr id="103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4" name="Rectangle 74"/>
            <p:cNvSpPr/>
            <p:nvPr/>
          </p:nvSpPr>
          <p:spPr>
            <a:xfrm>
              <a:off x="9073888" y="1945414"/>
              <a:ext cx="1551165" cy="390745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曝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5180" y="2285465"/>
            <a:ext cx="1521460" cy="501015"/>
            <a:chOff x="8950663" y="1892010"/>
            <a:chExt cx="1840553" cy="500865"/>
          </a:xfrm>
        </p:grpSpPr>
        <p:sp>
          <p:nvSpPr>
            <p:cNvPr id="106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7" name="Rectangle 74"/>
            <p:cNvSpPr/>
            <p:nvPr/>
          </p:nvSpPr>
          <p:spPr>
            <a:xfrm>
              <a:off x="9073888" y="1906926"/>
              <a:ext cx="1551165" cy="390745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光    </a:t>
              </a:r>
              <a:r>
                <a:rPr lang="en-US" altLang="zh-CN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</a:t>
              </a:r>
              <a:r>
                <a:rPr lang="zh-CN" altLang="en-US" sz="20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圈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108" name="等腰三角形 107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108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19920" y="150595"/>
            <a:ext cx="2670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200" b="1" spc="-15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封底背景图素材拍摄</a:t>
            </a:r>
            <a:endParaRPr lang="zh-CN" altLang="en-US" sz="2200" b="1" spc="-15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3841" y="2993901"/>
            <a:ext cx="1522800" cy="501015"/>
            <a:chOff x="8950663" y="1892010"/>
            <a:chExt cx="1840553" cy="500865"/>
          </a:xfrm>
          <a:solidFill>
            <a:srgbClr val="298458"/>
          </a:solidFill>
        </p:grpSpPr>
        <p:sp>
          <p:nvSpPr>
            <p:cNvPr id="112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13" name="Rectangle 74"/>
            <p:cNvSpPr/>
            <p:nvPr/>
          </p:nvSpPr>
          <p:spPr>
            <a:xfrm>
              <a:off x="9143688" y="1955036"/>
              <a:ext cx="1551166" cy="390745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快      门</a:t>
              </a:r>
              <a:endPara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8.xml><?xml version="1.0" encoding="utf-8"?>
<p:tagLst xmlns:p="http://schemas.openxmlformats.org/presentationml/2006/main">
  <p:tag name="COMMONDATA" val="eyJoZGlkIjoiM2NmYjlmMDI0NzM4YzZmMjJmM2U3NDEwZDI5MWI1YjQ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6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6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6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6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6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6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</Words>
  <Application>WPS 演示</Application>
  <PresentationFormat>宽屏</PresentationFormat>
  <Paragraphs>134</Paragraphs>
  <Slides>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4" baseType="lpstr">
      <vt:lpstr>Arial</vt:lpstr>
      <vt:lpstr>宋体</vt:lpstr>
      <vt:lpstr>Wingdings</vt:lpstr>
      <vt:lpstr>Wingdings</vt:lpstr>
      <vt:lpstr>微软雅黑</vt:lpstr>
      <vt:lpstr>汉仪程行简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225</cp:revision>
  <dcterms:created xsi:type="dcterms:W3CDTF">2019-06-19T02:08:00Z</dcterms:created>
  <dcterms:modified xsi:type="dcterms:W3CDTF">2022-09-16T13:05:38Z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413509A02B024B14A525C6DBB19BAC5B</vt:lpwstr>
  </property>
</Properties>
</file>